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7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6" r:id="rId37"/>
    <p:sldId id="4987" r:id="rId38"/>
    <p:sldId id="4988" r:id="rId39"/>
    <p:sldId id="4989" r:id="rId40"/>
    <p:sldId id="5007" r:id="rId41"/>
    <p:sldId id="4990" r:id="rId42"/>
    <p:sldId id="4985" r:id="rId43"/>
    <p:sldId id="4991" r:id="rId44"/>
    <p:sldId id="4992" r:id="rId45"/>
    <p:sldId id="4993" r:id="rId46"/>
    <p:sldId id="4994" r:id="rId47"/>
    <p:sldId id="4995" r:id="rId48"/>
    <p:sldId id="4996" r:id="rId49"/>
    <p:sldId id="4997" r:id="rId50"/>
    <p:sldId id="4998" r:id="rId51"/>
    <p:sldId id="5004" r:id="rId52"/>
    <p:sldId id="5005" r:id="rId53"/>
    <p:sldId id="5000" r:id="rId54"/>
    <p:sldId id="5001" r:id="rId55"/>
    <p:sldId id="5002" r:id="rId56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72" autoAdjust="0"/>
    <p:restoredTop sz="83289" autoAdjust="0"/>
  </p:normalViewPr>
  <p:slideViewPr>
    <p:cSldViewPr snapToGrid="0">
      <p:cViewPr varScale="1">
        <p:scale>
          <a:sx n="93" d="100"/>
          <a:sy n="93" d="100"/>
        </p:scale>
        <p:origin x="77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31.08.2024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».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actual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typically</a:t>
            </a:r>
            <a:r>
              <a:rPr lang="de-CH" dirty="0"/>
              <a:t> also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«</a:t>
            </a:r>
            <a:r>
              <a:rPr lang="de-CH" dirty="0" err="1"/>
              <a:t>medivial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transformed</a:t>
            </a:r>
            <a:r>
              <a:rPr lang="de-CH" dirty="0"/>
              <a:t> in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and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After </a:t>
            </a:r>
            <a:r>
              <a:rPr lang="de-CH" dirty="0" err="1"/>
              <a:t>processing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stores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ist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transformed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».</a:t>
            </a:r>
          </a:p>
          <a:p>
            <a:r>
              <a:rPr lang="de-CH" dirty="0"/>
              <a:t>Such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a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back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internal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record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and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, </a:t>
            </a:r>
            <a:r>
              <a:rPr lang="de-CH" dirty="0" err="1"/>
              <a:t>resulting</a:t>
            </a:r>
            <a:r>
              <a:rPr lang="de-CH" dirty="0"/>
              <a:t> in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 Here «</a:t>
            </a:r>
            <a:r>
              <a:rPr lang="de-CH" dirty="0" err="1"/>
              <a:t>is</a:t>
            </a:r>
            <a:r>
              <a:rPr lang="de-CH" dirty="0"/>
              <a:t>».</a:t>
            </a:r>
          </a:p>
          <a:p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back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updates</a:t>
            </a:r>
            <a:r>
              <a:rPr lang="de-CH" dirty="0"/>
              <a:t> ist internal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once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keep</a:t>
            </a:r>
            <a:r>
              <a:rPr lang="de-CH" dirty="0"/>
              <a:t> on </a:t>
            </a:r>
            <a:r>
              <a:rPr lang="de-CH" dirty="0" err="1"/>
              <a:t>going</a:t>
            </a:r>
            <a:r>
              <a:rPr lang="de-CH" dirty="0"/>
              <a:t>.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english</a:t>
            </a:r>
            <a:r>
              <a:rPr lang="de-CH" dirty="0"/>
              <a:t> </a:t>
            </a:r>
            <a:r>
              <a:rPr lang="de-CH" dirty="0" err="1"/>
              <a:t>language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– </a:t>
            </a:r>
            <a:r>
              <a:rPr lang="de-CH" dirty="0" err="1"/>
              <a:t>according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gpt</a:t>
            </a:r>
            <a:r>
              <a:rPr lang="de-CH" dirty="0"/>
              <a:t> – </a:t>
            </a:r>
            <a:r>
              <a:rPr lang="de-CH" dirty="0" err="1"/>
              <a:t>about</a:t>
            </a:r>
            <a:r>
              <a:rPr lang="de-CH" dirty="0"/>
              <a:t> 50000 different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0 and 50000.</a:t>
            </a:r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just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id.</a:t>
            </a:r>
          </a:p>
          <a:p>
            <a:endParaRPr lang="de-CH" dirty="0"/>
          </a:p>
          <a:p>
            <a:r>
              <a:rPr lang="de-CH" dirty="0" err="1"/>
              <a:t>Clearly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simple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value</a:t>
            </a:r>
            <a:r>
              <a:rPr lang="de-CH" dirty="0"/>
              <a:t> at </a:t>
            </a:r>
            <a:r>
              <a:rPr lang="de-CH" dirty="0" err="1"/>
              <a:t>index</a:t>
            </a:r>
            <a:r>
              <a:rPr lang="de-CH" dirty="0"/>
              <a:t> 2 </a:t>
            </a:r>
            <a:r>
              <a:rPr lang="de-CH" dirty="0" err="1"/>
              <a:t>represents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2.  </a:t>
            </a:r>
          </a:p>
          <a:p>
            <a:endParaRPr lang="de-CH" dirty="0"/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Softmax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turned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score </a:t>
            </a:r>
            <a:r>
              <a:rPr lang="de-CH" dirty="0" err="1"/>
              <a:t>resulting</a:t>
            </a:r>
            <a:r>
              <a:rPr lang="de-CH" dirty="0"/>
              <a:t> in a high </a:t>
            </a:r>
            <a:r>
              <a:rPr lang="de-CH" dirty="0" err="1"/>
              <a:t>probability</a:t>
            </a:r>
            <a:r>
              <a:rPr lang="de-CH" dirty="0"/>
              <a:t>.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negative score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finaly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sampling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hyperparamter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temperature</a:t>
            </a:r>
            <a:r>
              <a:rPr lang="de-CH" dirty="0"/>
              <a:t>».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adjusts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With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0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highest</a:t>
            </a:r>
            <a:r>
              <a:rPr lang="de-CH" dirty="0"/>
              <a:t> score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selected</a:t>
            </a:r>
            <a:r>
              <a:rPr lang="de-CH" dirty="0"/>
              <a:t>,</a:t>
            </a:r>
          </a:p>
          <a:p>
            <a:r>
              <a:rPr lang="de-CH" dirty="0" err="1"/>
              <a:t>While</a:t>
            </a:r>
            <a:r>
              <a:rPr lang="de-CH" dirty="0"/>
              <a:t> a high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increases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«</a:t>
            </a:r>
            <a:r>
              <a:rPr lang="de-CH" dirty="0" err="1"/>
              <a:t>low</a:t>
            </a:r>
            <a:r>
              <a:rPr lang="de-CH" dirty="0"/>
              <a:t> score» </a:t>
            </a:r>
            <a:r>
              <a:rPr lang="de-CH" dirty="0" err="1"/>
              <a:t>tokens</a:t>
            </a:r>
            <a:r>
              <a:rPr lang="de-CH" dirty="0"/>
              <a:t>, </a:t>
            </a:r>
            <a:r>
              <a:rPr lang="de-CH" dirty="0" err="1"/>
              <a:t>resulting</a:t>
            </a:r>
            <a:r>
              <a:rPr lang="de-CH" dirty="0"/>
              <a:t> in 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outputs</a:t>
            </a:r>
            <a:r>
              <a:rPr lang="de-CH" dirty="0"/>
              <a:t>.</a:t>
            </a:r>
          </a:p>
          <a:p>
            <a:r>
              <a:rPr lang="de-CH" dirty="0"/>
              <a:t>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Anyways</a:t>
            </a:r>
            <a:r>
              <a:rPr lang="de-CH" dirty="0"/>
              <a:t>,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typically</a:t>
            </a:r>
            <a:r>
              <a:rPr lang="de-CH" dirty="0"/>
              <a:t> large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large. Anywhere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hundreds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Making </a:t>
            </a:r>
            <a:r>
              <a:rPr lang="de-CH" dirty="0" err="1"/>
              <a:t>it</a:t>
            </a:r>
            <a:r>
              <a:rPr lang="de-CH" dirty="0"/>
              <a:t> a </a:t>
            </a:r>
            <a:r>
              <a:rPr lang="de-CH" dirty="0" err="1"/>
              <a:t>true</a:t>
            </a:r>
            <a:r>
              <a:rPr lang="de-CH" dirty="0"/>
              <a:t> </a:t>
            </a:r>
            <a:r>
              <a:rPr lang="de-CH" dirty="0" err="1"/>
              <a:t>challenge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locally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dirty="0"/>
              <a:t>The </a:t>
            </a:r>
            <a:r>
              <a:rPr lang="de-CH" sz="1200" dirty="0" err="1"/>
              <a:t>main</a:t>
            </a:r>
            <a:r>
              <a:rPr lang="de-CH" sz="1200" dirty="0"/>
              <a:t> </a:t>
            </a:r>
            <a:r>
              <a:rPr lang="de-CH" sz="1200" dirty="0" err="1"/>
              <a:t>problem</a:t>
            </a:r>
            <a:r>
              <a:rPr lang="de-CH" sz="1200" dirty="0"/>
              <a:t> </a:t>
            </a:r>
            <a:r>
              <a:rPr lang="de-CH" sz="1200" dirty="0" err="1"/>
              <a:t>is</a:t>
            </a:r>
            <a:r>
              <a:rPr lang="de-CH" sz="1200" dirty="0"/>
              <a:t> </a:t>
            </a:r>
            <a:r>
              <a:rPr lang="de-CH" sz="1200" dirty="0" err="1"/>
              <a:t>that</a:t>
            </a:r>
            <a:r>
              <a:rPr lang="de-CH" sz="1200" dirty="0"/>
              <a:t> </a:t>
            </a:r>
            <a:r>
              <a:rPr lang="de-CH" sz="1200" dirty="0" err="1"/>
              <a:t>text</a:t>
            </a:r>
            <a:r>
              <a:rPr lang="de-CH" sz="1200" dirty="0"/>
              <a:t> </a:t>
            </a:r>
            <a:r>
              <a:rPr lang="de-CH" sz="1200" dirty="0" err="1"/>
              <a:t>answers</a:t>
            </a:r>
            <a:r>
              <a:rPr lang="de-CH" sz="1200" dirty="0"/>
              <a:t> </a:t>
            </a:r>
            <a:r>
              <a:rPr lang="de-CH" sz="1200" dirty="0" err="1"/>
              <a:t>maybe</a:t>
            </a:r>
            <a:r>
              <a:rPr lang="de-CH" sz="1200" dirty="0"/>
              <a:t> </a:t>
            </a:r>
            <a:r>
              <a:rPr lang="de-CH" sz="1200" dirty="0" err="1"/>
              <a:t>equivalent</a:t>
            </a:r>
            <a:r>
              <a:rPr lang="de-CH" sz="1200" dirty="0"/>
              <a:t> but not </a:t>
            </a:r>
            <a:r>
              <a:rPr lang="de-CH" sz="1200" dirty="0" err="1"/>
              <a:t>equal</a:t>
            </a:r>
            <a:r>
              <a:rPr lang="de-CH" sz="1200" dirty="0"/>
              <a:t>.</a:t>
            </a:r>
          </a:p>
          <a:p>
            <a:r>
              <a:rPr lang="de-CH" sz="1200" dirty="0"/>
              <a:t>Thus </a:t>
            </a:r>
            <a:r>
              <a:rPr lang="de-CH" sz="1200" dirty="0" err="1"/>
              <a:t>for</a:t>
            </a:r>
            <a:r>
              <a:rPr lang="de-CH" sz="1200" dirty="0"/>
              <a:t>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don’t</a:t>
            </a:r>
            <a:r>
              <a:rPr lang="de-CH" sz="1200" dirty="0"/>
              <a:t> </a:t>
            </a:r>
            <a:r>
              <a:rPr lang="de-CH" sz="1200" dirty="0" err="1"/>
              <a:t>have</a:t>
            </a:r>
            <a:r>
              <a:rPr lang="de-CH" sz="1200" dirty="0"/>
              <a:t> «</a:t>
            </a:r>
            <a:r>
              <a:rPr lang="de-CH" sz="1200" dirty="0" err="1"/>
              <a:t>the</a:t>
            </a:r>
            <a:r>
              <a:rPr lang="de-CH" sz="1200" dirty="0"/>
              <a:t>» </a:t>
            </a:r>
            <a:r>
              <a:rPr lang="de-CH" sz="1200" dirty="0" err="1"/>
              <a:t>correct</a:t>
            </a:r>
            <a:r>
              <a:rPr lang="de-CH" sz="1200" dirty="0"/>
              <a:t> </a:t>
            </a:r>
            <a:r>
              <a:rPr lang="de-CH" sz="1200" dirty="0" err="1"/>
              <a:t>answer</a:t>
            </a:r>
            <a:r>
              <a:rPr lang="de-CH" sz="1200" dirty="0"/>
              <a:t>.</a:t>
            </a:r>
          </a:p>
          <a:p>
            <a:endParaRPr lang="de-CH" sz="1200" dirty="0"/>
          </a:p>
          <a:p>
            <a:r>
              <a:rPr lang="de-CH" sz="1200" dirty="0" err="1"/>
              <a:t>For</a:t>
            </a:r>
            <a:r>
              <a:rPr lang="de-CH" sz="1200" dirty="0"/>
              <a:t> </a:t>
            </a:r>
            <a:r>
              <a:rPr lang="de-CH" sz="1200" dirty="0" err="1"/>
              <a:t>categorical</a:t>
            </a:r>
            <a:r>
              <a:rPr lang="de-CH" sz="1200" dirty="0"/>
              <a:t> </a:t>
            </a:r>
            <a:r>
              <a:rPr lang="de-CH" sz="1200" dirty="0" err="1"/>
              <a:t>answers</a:t>
            </a:r>
            <a:r>
              <a:rPr lang="de-CH" sz="1200" dirty="0"/>
              <a:t>,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don’t</a:t>
            </a:r>
            <a:r>
              <a:rPr lang="de-CH" sz="1200" dirty="0"/>
              <a:t> </a:t>
            </a:r>
            <a:r>
              <a:rPr lang="de-CH" sz="1200" dirty="0" err="1"/>
              <a:t>have</a:t>
            </a:r>
            <a:r>
              <a:rPr lang="de-CH" sz="1200" dirty="0"/>
              <a:t> </a:t>
            </a:r>
            <a:r>
              <a:rPr lang="de-CH" sz="1200" dirty="0" err="1"/>
              <a:t>this</a:t>
            </a:r>
            <a:r>
              <a:rPr lang="de-CH" sz="1200" dirty="0"/>
              <a:t> </a:t>
            </a:r>
            <a:r>
              <a:rPr lang="de-CH" sz="1200" dirty="0" err="1"/>
              <a:t>problem</a:t>
            </a:r>
            <a:r>
              <a:rPr lang="de-CH" sz="1200" dirty="0"/>
              <a:t>. Here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can</a:t>
            </a:r>
            <a:r>
              <a:rPr lang="de-CH" sz="1200" dirty="0"/>
              <a:t> </a:t>
            </a:r>
            <a:r>
              <a:rPr lang="de-CH" sz="1200" dirty="0" err="1"/>
              <a:t>use</a:t>
            </a:r>
            <a:r>
              <a:rPr lang="de-CH" sz="1200" dirty="0"/>
              <a:t> all </a:t>
            </a:r>
            <a:r>
              <a:rPr lang="de-CH" sz="1200" dirty="0" err="1"/>
              <a:t>the</a:t>
            </a:r>
            <a:r>
              <a:rPr lang="de-CH" sz="1200" dirty="0"/>
              <a:t> </a:t>
            </a:r>
            <a:r>
              <a:rPr lang="de-CH" sz="1200" dirty="0" err="1"/>
              <a:t>tools</a:t>
            </a:r>
            <a:r>
              <a:rPr lang="de-CH" sz="1200" dirty="0"/>
              <a:t>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used</a:t>
            </a:r>
            <a:r>
              <a:rPr lang="de-CH" sz="1200" dirty="0"/>
              <a:t> </a:t>
            </a:r>
            <a:r>
              <a:rPr lang="de-CH" sz="1200" dirty="0" err="1"/>
              <a:t>before</a:t>
            </a:r>
            <a:r>
              <a:rPr lang="de-CH" sz="1200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 Text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not so </a:t>
            </a:r>
            <a:r>
              <a:rPr lang="de-CH" dirty="0" err="1"/>
              <a:t>clear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speak</a:t>
            </a:r>
            <a:r>
              <a:rPr lang="de-CH" dirty="0"/>
              <a:t> </a:t>
            </a:r>
            <a:r>
              <a:rPr lang="de-CH" dirty="0" err="1"/>
              <a:t>german</a:t>
            </a:r>
            <a:r>
              <a:rPr lang="de-CH" dirty="0"/>
              <a:t>, an </a:t>
            </a:r>
            <a:r>
              <a:rPr lang="de-CH" dirty="0" err="1"/>
              <a:t>italian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semantically</a:t>
            </a:r>
            <a:r>
              <a:rPr lang="de-CH" dirty="0"/>
              <a:t>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not </a:t>
            </a:r>
            <a:r>
              <a:rPr lang="de-CH" dirty="0" err="1"/>
              <a:t>acceptable</a:t>
            </a:r>
            <a:r>
              <a:rPr lang="de-CH" dirty="0"/>
              <a:t>.</a:t>
            </a:r>
          </a:p>
          <a:p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statistical</a:t>
            </a:r>
            <a:r>
              <a:rPr lang="de-CH" dirty="0"/>
              <a:t> </a:t>
            </a:r>
            <a:r>
              <a:rPr lang="de-CH" dirty="0" err="1"/>
              <a:t>values</a:t>
            </a:r>
            <a:r>
              <a:rPr lang="de-CH" dirty="0"/>
              <a:t>, like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length</a:t>
            </a:r>
            <a:r>
              <a:rPr lang="de-CH" dirty="0"/>
              <a:t>,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«a </a:t>
            </a:r>
            <a:r>
              <a:rPr lang="de-CH" dirty="0" err="1"/>
              <a:t>correct</a:t>
            </a:r>
            <a:r>
              <a:rPr lang="de-CH" dirty="0"/>
              <a:t>»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matches</a:t>
            </a:r>
            <a:r>
              <a:rPr lang="de-CH" dirty="0"/>
              <a:t>.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turns</a:t>
            </a:r>
            <a:r>
              <a:rPr lang="de-CH" dirty="0"/>
              <a:t> out </a:t>
            </a:r>
            <a:r>
              <a:rPr lang="de-CH" dirty="0" err="1"/>
              <a:t>statistics</a:t>
            </a:r>
            <a:r>
              <a:rPr lang="de-CH" dirty="0"/>
              <a:t> like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well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determine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«</a:t>
            </a:r>
            <a:r>
              <a:rPr lang="de-CH" dirty="0" err="1"/>
              <a:t>correctness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completeness</a:t>
            </a:r>
            <a:r>
              <a:rPr lang="de-CH" dirty="0"/>
              <a:t>»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a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–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ground</a:t>
            </a:r>
            <a:r>
              <a:rPr lang="de-CH" dirty="0"/>
              <a:t> </a:t>
            </a:r>
            <a:r>
              <a:rPr lang="de-CH" dirty="0" err="1"/>
              <a:t>truths</a:t>
            </a:r>
            <a:r>
              <a:rPr lang="de-CH" dirty="0"/>
              <a:t>.</a:t>
            </a:r>
          </a:p>
          <a:p>
            <a:r>
              <a:rPr lang="de-CH" dirty="0" err="1"/>
              <a:t>However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Many </a:t>
            </a:r>
            <a:r>
              <a:rPr lang="de-CH" dirty="0" err="1"/>
              <a:t>teams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out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humans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. This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quite</a:t>
            </a:r>
            <a:r>
              <a:rPr lang="de-CH" dirty="0"/>
              <a:t> </a:t>
            </a:r>
            <a:r>
              <a:rPr lang="de-CH" dirty="0" err="1"/>
              <a:t>great</a:t>
            </a:r>
            <a:r>
              <a:rPr lang="de-CH" dirty="0"/>
              <a:t>. </a:t>
            </a:r>
          </a:p>
          <a:p>
            <a:r>
              <a:rPr lang="de-CH" dirty="0"/>
              <a:t>I </a:t>
            </a:r>
            <a:r>
              <a:rPr lang="de-CH" dirty="0" err="1"/>
              <a:t>often</a:t>
            </a:r>
            <a:r>
              <a:rPr lang="de-CH" dirty="0"/>
              <a:t> do </a:t>
            </a:r>
            <a:r>
              <a:rPr lang="de-CH" dirty="0" err="1"/>
              <a:t>it</a:t>
            </a:r>
            <a:r>
              <a:rPr lang="de-CH" dirty="0"/>
              <a:t> also </a:t>
            </a:r>
            <a:r>
              <a:rPr lang="de-CH" dirty="0" err="1"/>
              <a:t>myself</a:t>
            </a:r>
            <a:r>
              <a:rPr lang="de-CH" dirty="0"/>
              <a:t>. </a:t>
            </a:r>
          </a:p>
          <a:p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looking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quite</a:t>
            </a:r>
            <a:r>
              <a:rPr lang="de-CH" dirty="0"/>
              <a:t> a </a:t>
            </a:r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feeling</a:t>
            </a:r>
            <a:r>
              <a:rPr lang="de-CH" dirty="0"/>
              <a:t> on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well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performing</a:t>
            </a:r>
            <a:r>
              <a:rPr lang="de-CH" dirty="0"/>
              <a:t>.</a:t>
            </a:r>
          </a:p>
          <a:p>
            <a:r>
              <a:rPr lang="de-CH" dirty="0" err="1"/>
              <a:t>However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scale</a:t>
            </a:r>
            <a:r>
              <a:rPr lang="de-CH" dirty="0"/>
              <a:t>, and </a:t>
            </a:r>
            <a:r>
              <a:rPr lang="de-CH" dirty="0" err="1"/>
              <a:t>as</a:t>
            </a:r>
            <a:r>
              <a:rPr lang="de-CH" dirty="0"/>
              <a:t> a human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become</a:t>
            </a:r>
            <a:r>
              <a:rPr lang="de-CH" dirty="0"/>
              <a:t> a </a:t>
            </a:r>
            <a:r>
              <a:rPr lang="de-CH" dirty="0" err="1"/>
              <a:t>part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build</a:t>
            </a:r>
            <a:r>
              <a:rPr lang="de-CH" dirty="0"/>
              <a:t>-pipeline.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solution</a:t>
            </a:r>
            <a:r>
              <a:rPr lang="de-CH" dirty="0"/>
              <a:t>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,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an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. </a:t>
            </a:r>
          </a:p>
          <a:p>
            <a:r>
              <a:rPr lang="de-CH" dirty="0" err="1"/>
              <a:t>Meaning</a:t>
            </a:r>
            <a:r>
              <a:rPr lang="de-CH" dirty="0"/>
              <a:t> send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prompt </a:t>
            </a:r>
            <a:r>
              <a:rPr lang="de-CH" dirty="0" err="1"/>
              <a:t>to</a:t>
            </a:r>
            <a:r>
              <a:rPr lang="de-CH" dirty="0"/>
              <a:t> an </a:t>
            </a:r>
            <a:r>
              <a:rPr lang="de-CH" dirty="0" err="1"/>
              <a:t>llm</a:t>
            </a:r>
            <a:r>
              <a:rPr lang="de-CH" dirty="0"/>
              <a:t> and </a:t>
            </a:r>
            <a:r>
              <a:rPr lang="de-CH" dirty="0" err="1"/>
              <a:t>hope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.</a:t>
            </a:r>
          </a:p>
          <a:p>
            <a:r>
              <a:rPr lang="de-CH" dirty="0"/>
              <a:t>More </a:t>
            </a:r>
            <a:r>
              <a:rPr lang="de-CH" dirty="0" err="1"/>
              <a:t>precisley</a:t>
            </a:r>
            <a:r>
              <a:rPr lang="de-CH" dirty="0"/>
              <a:t>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and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prompt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asks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grading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prompt,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&amp;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also </a:t>
            </a:r>
            <a:r>
              <a:rPr lang="de-CH" dirty="0" err="1"/>
              <a:t>included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send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prompt </a:t>
            </a: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ask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json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 score </a:t>
            </a:r>
            <a:r>
              <a:rPr lang="de-CH" dirty="0" err="1"/>
              <a:t>between</a:t>
            </a:r>
            <a:r>
              <a:rPr lang="de-CH" dirty="0"/>
              <a:t> 0 and 10 and a </a:t>
            </a:r>
            <a:r>
              <a:rPr lang="de-CH" dirty="0" err="1"/>
              <a:t>reason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7809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3881" y="192127"/>
            <a:ext cx="1645433" cy="16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7D8BCA-9B96-033F-44CF-3DAFD0F482CE}"/>
              </a:ext>
            </a:extLst>
          </p:cNvPr>
          <p:cNvGrpSpPr/>
          <p:nvPr/>
        </p:nvGrpSpPr>
        <p:grpSpPr>
          <a:xfrm>
            <a:off x="3665458" y="1788257"/>
            <a:ext cx="1016625" cy="695895"/>
            <a:chOff x="3665458" y="1788257"/>
            <a:chExt cx="1016625" cy="695895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C774D972-4550-0123-44AB-7588F0423FE5}"/>
                </a:ext>
              </a:extLst>
            </p:cNvPr>
            <p:cNvSpPr/>
            <p:nvPr/>
          </p:nvSpPr>
          <p:spPr>
            <a:xfrm rot="16200000">
              <a:off x="3987683" y="1589545"/>
              <a:ext cx="408647" cy="806071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B97BD-3D6A-DE4C-FFB5-CE569756A017}"/>
                </a:ext>
              </a:extLst>
            </p:cNvPr>
            <p:cNvSpPr txBox="1"/>
            <p:nvPr/>
          </p:nvSpPr>
          <p:spPr>
            <a:xfrm>
              <a:off x="3665458" y="2227607"/>
              <a:ext cx="1016625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b="1" dirty="0">
                  <a:solidFill>
                    <a:schemeClr val="bg2"/>
                  </a:solidFill>
                </a:rPr>
                <a:t>[312, 2,17,…]</a:t>
              </a:r>
              <a:endParaRPr lang="en-CH" sz="1067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0391B-949C-4CAA-E9DF-A8128F30281E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1CC458-6C74-B5DE-FE9C-9A887CB2537E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0D37E134-2800-1F22-AA8B-F38DAA100285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85586F-492A-EAE5-140F-08388A903E3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-24</a:t>
              </a:r>
            </a:p>
            <a:p>
              <a:pPr algn="ctr"/>
              <a:r>
                <a:rPr lang="de-CH" sz="800" b="1" dirty="0"/>
                <a:t>39</a:t>
              </a:r>
            </a:p>
            <a:p>
              <a:pPr algn="ctr"/>
              <a:r>
                <a:rPr lang="de-CH" sz="800" b="1" dirty="0"/>
                <a:t>-398</a:t>
              </a:r>
            </a:p>
            <a:p>
              <a:pPr algn="ctr"/>
              <a:r>
                <a:rPr lang="de-CH" sz="800" b="1" dirty="0"/>
                <a:t>91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C8703-5709-2301-3B62-5B25D03BB920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84CA0B-AC00-B632-694D-D20FB4EF8DB9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3ECE65BD-8ED1-5518-CFDC-47394706F967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CAE7F0-1D03-7471-8247-60E571D66DFA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3.1</a:t>
              </a:r>
            </a:p>
            <a:p>
              <a:pPr algn="ctr"/>
              <a:r>
                <a:rPr lang="de-CH" sz="800" b="1" dirty="0"/>
                <a:t>14.1</a:t>
              </a:r>
            </a:p>
            <a:p>
              <a:pPr algn="ctr"/>
              <a:r>
                <a:rPr lang="de-CH" sz="800" b="1" dirty="0"/>
                <a:t>45.9</a:t>
              </a:r>
            </a:p>
            <a:p>
              <a:pPr algn="ctr"/>
              <a:r>
                <a:rPr lang="de-CH" sz="800" b="1" dirty="0"/>
                <a:t>-7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1E2F0-3E5E-F2B3-CD79-8A354AFC75F1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5651EA-B2D4-735E-9167-DD07B7344651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161DC924-60D0-F49F-DD8A-72626EEF7E5A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69F391-B86A-50DC-95F9-767E342D9BB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2.78</a:t>
              </a:r>
            </a:p>
            <a:p>
              <a:pPr algn="ctr"/>
              <a:r>
                <a:rPr lang="de-CH" sz="800" b="1" dirty="0"/>
                <a:t>0.02</a:t>
              </a:r>
            </a:p>
            <a:p>
              <a:pPr algn="ctr"/>
              <a:r>
                <a:rPr lang="de-CH" sz="800" b="1" dirty="0"/>
                <a:t>98.7</a:t>
              </a:r>
            </a:p>
            <a:p>
              <a:pPr algn="ctr"/>
              <a:r>
                <a:rPr lang="de-CH" sz="800" b="1" dirty="0"/>
                <a:t>-23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Inference on GPU only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L4/L40/RTX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  <a:sym typeface="Oswald"/>
              </a:rPr>
              <a:t>H100</a:t>
            </a:r>
            <a:r>
              <a:rPr lang="en" dirty="0">
                <a:solidFill>
                  <a:srgbClr val="212121"/>
                </a:solidFill>
              </a:rPr>
              <a:t>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</a:t>
            </a:r>
            <a:r>
              <a:rPr lang="en-US" sz="18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  <a:ea typeface="+mn-ea"/>
                <a:cs typeface="+mn-cs"/>
              </a:rPr>
              <a:t>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Transient memory and storage of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1400" b="1" dirty="0"/>
              <a:t>Smaller Models:</a:t>
            </a:r>
            <a:endParaRPr sz="14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400" dirty="0"/>
              <a:t>Google Gemma 2 </a:t>
            </a:r>
            <a:r>
              <a:rPr lang="pl-PL" sz="1400" dirty="0"/>
              <a:t>2.6B: https://huggingface.co/google/gemma-2-2b-it</a:t>
            </a:r>
            <a:r>
              <a:rPr lang="de-DE" sz="1400" dirty="0"/>
              <a:t> </a:t>
            </a:r>
            <a:endParaRPr sz="14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4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4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Quantized with </a:t>
            </a:r>
            <a:r>
              <a:rPr lang="en-US" sz="1400" dirty="0" err="1"/>
              <a:t>bitsandbytes</a:t>
            </a:r>
            <a:endParaRPr lang="en-US" sz="1400" dirty="0"/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and 8-Bit: https://huggingface.co/docs/transformers/main/en/quantization/bitsandbytes?bnb=8-bit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32456" y="336404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/>
              <a:t>https://colab.research.google.com/github/DJCordhose/practical-llm/blob/main/Assessment.ipynb?hl=en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49" y="1936696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401532" y="1436433"/>
            <a:ext cx="967797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Gibbson</a:t>
            </a:r>
            <a:endParaRPr lang="en-US" sz="2400" dirty="0">
              <a:solidFill>
                <a:schemeClr val="accent5"/>
              </a:solidFill>
              <a:highlight>
                <a:srgbClr val="C0C0C0"/>
              </a:highlight>
              <a:latin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/>
              <a:t>Running LLMs on prem</a:t>
            </a:r>
            <a:endParaRPr sz="656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Reference</a:t>
            </a:r>
            <a:endParaRPr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dirty="0"/>
              <a:t> </a:t>
            </a:r>
            <a:endParaRPr dirty="0"/>
          </a:p>
          <a:p>
            <a:pPr indent="-445758">
              <a:buSzPct val="100000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dirty="0"/>
              <a:t>  </a:t>
            </a:r>
            <a:endParaRPr dirty="0"/>
          </a:p>
          <a:p>
            <a:pPr indent="-445758">
              <a:buSzPct val="100000"/>
            </a:pPr>
            <a:r>
              <a:rPr lang="en" dirty="0"/>
              <a:t>Sparse Mixture of Experts (SMoE) Mixtral 8x7B: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/>
              <a:t>Even better context length: 128k</a:t>
            </a:r>
            <a:endParaRPr/>
          </a:p>
          <a:p>
            <a:pPr indent="-445758">
              <a:buSzPct val="100000"/>
            </a:pPr>
            <a:r>
              <a:rPr lang="en"/>
              <a:t>Supported languages: English, German, French, Italian, Portuguese, Hindi, Spanish, and Thai.</a:t>
            </a:r>
            <a:endParaRPr/>
          </a:p>
          <a:p>
            <a:pPr indent="-445758">
              <a:buSzPct val="100000"/>
            </a:pPr>
            <a:r>
              <a:rPr lang="en"/>
              <a:t>Significantly better scores in European languages than 8B version</a:t>
            </a:r>
            <a:endParaRPr/>
          </a:p>
          <a:p>
            <a:pPr indent="-445758">
              <a:buSzPct val="80629"/>
            </a:pPr>
            <a:r>
              <a:rPr lang="en"/>
              <a:t>Compared to </a:t>
            </a:r>
            <a:r>
              <a:rPr lang="en" sz="2443"/>
              <a:t>Mixtral 8x7B</a:t>
            </a:r>
            <a:endParaRPr sz="2976"/>
          </a:p>
          <a:p>
            <a:pPr lvl="1" indent="-414432">
              <a:buSzPct val="77777"/>
            </a:pPr>
            <a:r>
              <a:rPr lang="en" sz="2400"/>
              <a:t>significantly better scores all over</a:t>
            </a:r>
            <a:endParaRPr/>
          </a:p>
          <a:p>
            <a:pPr lvl="1" indent="-414432">
              <a:buSzPct val="77777"/>
            </a:pPr>
            <a:r>
              <a:rPr lang="en" sz="2400"/>
              <a:t>Needs more memory and compute</a:t>
            </a:r>
            <a:endParaRPr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b="1"/>
              <a:t>Reference</a:t>
            </a:r>
            <a:endParaRPr b="1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/>
              <a:t> 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dirty="0" err="1"/>
              <a:t>Batching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requests</a:t>
            </a:r>
            <a:endParaRPr lang="de-CH" dirty="0"/>
          </a:p>
          <a:p>
            <a:pPr lvl="1"/>
            <a:r>
              <a:rPr lang="de-CH" dirty="0" err="1"/>
              <a:t>Automatic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existing</a:t>
            </a:r>
            <a:r>
              <a:rPr lang="de-CH" dirty="0"/>
              <a:t> </a:t>
            </a:r>
            <a:r>
              <a:rPr lang="de-CH" dirty="0" err="1"/>
              <a:t>hardware</a:t>
            </a:r>
            <a:endParaRPr lang="de-CH" dirty="0"/>
          </a:p>
          <a:p>
            <a:pPr lvl="1"/>
            <a:r>
              <a:rPr lang="de-CH" dirty="0" err="1"/>
              <a:t>Optimization</a:t>
            </a:r>
            <a:endParaRPr lang="de-CH" dirty="0"/>
          </a:p>
          <a:p>
            <a:pPr lvl="1"/>
            <a:r>
              <a:rPr lang="de-CH" dirty="0" err="1"/>
              <a:t>Distribute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multiple GPUs (Tensor </a:t>
            </a:r>
            <a:r>
              <a:rPr lang="de-CH" dirty="0" err="1"/>
              <a:t>parallelism</a:t>
            </a:r>
            <a:r>
              <a:rPr lang="de-CH" dirty="0"/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/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595572"/>
            <a:ext cx="51996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Text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/>
              <a:t>Pluvia è una parola latina che significa pioggia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Categorical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=&gt; </a:t>
            </a:r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an </a:t>
            </a:r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option</a:t>
            </a:r>
            <a:endParaRPr lang="de-CH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48264" y="4934687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5456484" y="3243397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46E0A-1010-B360-C82E-F57E56E43532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560F2-7667-2F47-B392-1296DF44BDDB}"/>
              </a:ext>
            </a:extLst>
          </p:cNvPr>
          <p:cNvSpPr txBox="1"/>
          <p:nvPr/>
        </p:nvSpPr>
        <p:spPr>
          <a:xfrm>
            <a:off x="5448264" y="4934687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8E43F-A026-823D-C76C-008FD869B05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18233" y="2710071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58495"/>
            <a:ext cx="11360800" cy="123141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dirty="0" err="1"/>
              <a:t>Llm</a:t>
            </a:r>
            <a:r>
              <a:rPr lang="de-CH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dirty="0" err="1"/>
              <a:t>Llm</a:t>
            </a:r>
            <a:r>
              <a:rPr lang="de-CH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3220833"/>
            <a:ext cx="11360800" cy="34278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/>
              <a:t>Evaluation</a:t>
            </a:r>
          </a:p>
          <a:p>
            <a:r>
              <a:rPr lang="de-CH" dirty="0">
                <a:solidFill>
                  <a:schemeClr val="dk2"/>
                </a:solidFill>
                <a:highlight>
                  <a:srgbClr val="808080"/>
                </a:highlight>
              </a:rPr>
              <a:t>Prompt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“You are an expert on </a:t>
            </a:r>
            <a:r>
              <a:rPr lang="en-US" dirty="0" err="1"/>
              <a:t>english</a:t>
            </a:r>
            <a:r>
              <a:rPr lang="en-US" dirty="0"/>
              <a:t> language, grading a students text with scores between 0 and 10…”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de-CH" dirty="0"/>
          </a:p>
          <a:p>
            <a:r>
              <a:rPr lang="de-CH" dirty="0" err="1"/>
              <a:t>Result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'Writing', '</a:t>
            </a:r>
            <a:r>
              <a:rPr lang="en-US" dirty="0" err="1"/>
              <a:t>caus</a:t>
            </a:r>
            <a:r>
              <a:rPr lang="en-US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'because', </a:t>
            </a:r>
            <a:r>
              <a:rPr lang="en-US" dirty="0" err="1"/>
              <a:t>and'mitakes</a:t>
            </a:r>
            <a:r>
              <a:rPr lang="en-US" dirty="0"/>
              <a:t>' instead </a:t>
            </a:r>
            <a:r>
              <a:rPr lang="en-US" dirty="0" err="1"/>
              <a:t>of'mistakes</a:t>
            </a:r>
            <a:r>
              <a:rPr lang="en-US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G-</a:t>
            </a:r>
            <a:r>
              <a:rPr lang="de-CH" dirty="0" err="1"/>
              <a:t>Eval</a:t>
            </a:r>
            <a:r>
              <a:rPr lang="de-CH" dirty="0"/>
              <a:t>: Goal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1800" dirty="0"/>
              <a:t>G-</a:t>
            </a:r>
            <a:r>
              <a:rPr lang="de-CH" sz="1800" dirty="0" err="1"/>
              <a:t>Eval</a:t>
            </a:r>
            <a:r>
              <a:rPr lang="de-CH" sz="18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200" dirty="0">
                <a:latin typeface="Arial"/>
              </a:rPr>
              <a:t>«Grade </a:t>
            </a:r>
            <a:r>
              <a:rPr lang="de-CH" sz="1200" dirty="0" err="1">
                <a:latin typeface="Arial"/>
              </a:rPr>
              <a:t>the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english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grammar</a:t>
            </a:r>
            <a:r>
              <a:rPr lang="de-CH" sz="1200" dirty="0">
                <a:latin typeface="Arial"/>
              </a:rPr>
              <a:t> and </a:t>
            </a:r>
            <a:r>
              <a:rPr lang="de-CH" sz="1200" dirty="0" err="1">
                <a:latin typeface="Arial"/>
              </a:rPr>
              <a:t>syntax</a:t>
            </a:r>
            <a:r>
              <a:rPr lang="de-CH" sz="12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200" dirty="0">
                <a:latin typeface="Arial"/>
              </a:rPr>
              <a:t>“Why don’t you write longer texts ?”</a:t>
            </a:r>
            <a:endParaRPr lang="de-CH" sz="12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200" dirty="0">
                <a:latin typeface="Arial"/>
              </a:rPr>
              <a:t>«</a:t>
            </a:r>
            <a:r>
              <a:rPr lang="en-US" sz="1200" dirty="0" err="1">
                <a:latin typeface="Arial"/>
              </a:rPr>
              <a:t>Witing</a:t>
            </a:r>
            <a:r>
              <a:rPr lang="en-US" sz="1200" dirty="0">
                <a:latin typeface="Arial"/>
              </a:rPr>
              <a:t> texts is painful, </a:t>
            </a:r>
            <a:r>
              <a:rPr lang="en-US" sz="1200" dirty="0" err="1">
                <a:latin typeface="Arial"/>
              </a:rPr>
              <a:t>caus</a:t>
            </a:r>
            <a:r>
              <a:rPr lang="en-US" sz="1200" dirty="0">
                <a:latin typeface="Arial"/>
              </a:rPr>
              <a:t> </a:t>
            </a:r>
            <a:r>
              <a:rPr lang="en-US" sz="1200" dirty="0" err="1">
                <a:latin typeface="Arial"/>
              </a:rPr>
              <a:t>im</a:t>
            </a:r>
            <a:r>
              <a:rPr lang="en-US" sz="1200" dirty="0">
                <a:latin typeface="Arial"/>
              </a:rPr>
              <a:t> making </a:t>
            </a:r>
            <a:r>
              <a:rPr lang="en-US" sz="1200" dirty="0" err="1">
                <a:latin typeface="Arial"/>
              </a:rPr>
              <a:t>mitakes</a:t>
            </a:r>
            <a:r>
              <a:rPr lang="en-US" sz="1200" dirty="0">
                <a:latin typeface="Arial"/>
              </a:rPr>
              <a:t>.”</a:t>
            </a:r>
            <a:endParaRPr lang="de-CH" sz="12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4619649"/>
            <a:ext cx="11360800" cy="15594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262" indent="0">
              <a:buNone/>
            </a:pPr>
            <a:r>
              <a:rPr lang="de-CH" sz="1800" dirty="0"/>
              <a:t>G-</a:t>
            </a:r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Result</a:t>
            </a:r>
            <a:endParaRPr lang="de-CH" sz="1800" dirty="0"/>
          </a:p>
          <a:p>
            <a:pPr marL="795847" lvl="1" indent="0">
              <a:buFont typeface="[Normal Text]"/>
              <a:buNone/>
            </a:pPr>
            <a:r>
              <a:rPr lang="en-US" sz="12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 	'reason’: 	"The text contains multiple spelling errors, such as '</a:t>
            </a:r>
            <a:r>
              <a:rPr lang="en-US" sz="1200" dirty="0" err="1"/>
              <a:t>Witing</a:t>
            </a:r>
            <a:r>
              <a:rPr lang="en-US" sz="1200" dirty="0"/>
              <a:t>' instead of 'Writing', '</a:t>
            </a:r>
            <a:r>
              <a:rPr lang="en-US" sz="1200" dirty="0" err="1"/>
              <a:t>caus</a:t>
            </a:r>
            <a:r>
              <a:rPr lang="en-US" sz="12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'because', </a:t>
            </a:r>
            <a:r>
              <a:rPr lang="en-US" sz="1200" dirty="0" err="1"/>
              <a:t>and'mitakes</a:t>
            </a:r>
            <a:r>
              <a:rPr lang="en-US" sz="1200" dirty="0"/>
              <a:t>' instead </a:t>
            </a:r>
            <a:r>
              <a:rPr lang="en-US" sz="1200" dirty="0" err="1"/>
              <a:t>of'mistakes</a:t>
            </a:r>
            <a:r>
              <a:rPr lang="en-US" sz="12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}</a:t>
            </a:r>
            <a:endParaRPr lang="de-CH" sz="12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063240"/>
            <a:ext cx="11360800" cy="20307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1800" dirty="0"/>
              <a:t>G-</a:t>
            </a:r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Steps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 </a:t>
            </a:r>
            <a:r>
              <a:rPr lang="de-CH" sz="1800" dirty="0" err="1"/>
              <a:t>generate</a:t>
            </a:r>
            <a:r>
              <a:rPr lang="de-CH" sz="1800" dirty="0"/>
              <a:t> a prompt </a:t>
            </a:r>
            <a:r>
              <a:rPr lang="de-CH" sz="1800" dirty="0" err="1"/>
              <a:t>that</a:t>
            </a:r>
            <a:r>
              <a:rPr lang="de-CH" sz="1800" dirty="0"/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outlines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the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eval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steps</a:t>
            </a:r>
            <a:endParaRPr lang="de-CH" sz="1800"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using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</a:t>
            </a:r>
            <a:r>
              <a:rPr lang="de-CH" sz="1800" dirty="0" err="1"/>
              <a:t>steps</a:t>
            </a:r>
            <a:r>
              <a:rPr lang="de-CH" sz="1800" dirty="0"/>
              <a:t>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Evaluate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prompt </a:t>
            </a: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step</a:t>
            </a:r>
            <a:r>
              <a:rPr lang="de-CH" sz="1800" dirty="0"/>
              <a:t> 2</a:t>
            </a:r>
            <a:endParaRPr lang="en-CH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72E97-8371-6DDA-DB44-B3AB920DAC59}"/>
              </a:ext>
            </a:extLst>
          </p:cNvPr>
          <p:cNvSpPr txBox="1"/>
          <p:nvPr/>
        </p:nvSpPr>
        <p:spPr>
          <a:xfrm>
            <a:off x="8602060" y="6274075"/>
            <a:ext cx="3434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/>
              <a:t>https://arxiv.org/abs/2303.16634</a:t>
            </a:r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373792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6136478" y="3689017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736879" y="3118502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773171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886955" y="2938667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dirty="0" err="1"/>
              <a:t>Failures</a:t>
            </a:r>
            <a:endParaRPr lang="de-CH" dirty="0"/>
          </a:p>
          <a:p>
            <a:pPr lvl="1"/>
            <a:r>
              <a:rPr lang="de-CH" dirty="0"/>
              <a:t>Power</a:t>
            </a:r>
          </a:p>
          <a:p>
            <a:pPr lvl="1"/>
            <a:r>
              <a:rPr lang="de-CH" dirty="0" err="1"/>
              <a:t>Stability</a:t>
            </a:r>
            <a:endParaRPr lang="de-CH" dirty="0"/>
          </a:p>
          <a:p>
            <a:pPr lvl="1"/>
            <a:r>
              <a:rPr lang="de-CH" dirty="0" err="1"/>
              <a:t>Complexity</a:t>
            </a:r>
            <a:r>
              <a:rPr lang="de-CH" dirty="0"/>
              <a:t>, Work, Troubles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https://colab.research.google.com/github/DJCordhose/practical-llm/blob/main/Eval4pptx.ipynb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14" y="2032780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Encoder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understanding and interpreting input data (</a:t>
            </a:r>
            <a:r>
              <a:rPr lang="en" sz="1600" i="1" dirty="0"/>
              <a:t>e.g. BERT</a:t>
            </a:r>
            <a:r>
              <a:rPr lang="en" sz="1600" dirty="0"/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Embedding Models</a:t>
            </a:r>
            <a:endParaRPr sz="16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Decoder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GPT-style Models like </a:t>
            </a:r>
            <a:r>
              <a:rPr lang="en" sz="1600" dirty="0">
                <a:solidFill>
                  <a:schemeClr val="tx2"/>
                </a:solidFill>
                <a:highlight>
                  <a:srgbClr val="808080"/>
                </a:highlight>
              </a:rPr>
              <a:t>Llama, Mistral or OpenAI GPT</a:t>
            </a:r>
            <a:endParaRPr sz="1600"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4256</Words>
  <Application>Microsoft Office PowerPoint</Application>
  <PresentationFormat>Widescreen</PresentationFormat>
  <Paragraphs>628</Paragraphs>
  <Slides>55</Slides>
  <Notes>46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Evaluation on text results</vt:lpstr>
      <vt:lpstr>Evaluation on text results</vt:lpstr>
      <vt:lpstr>Evaluation on text results</vt:lpstr>
      <vt:lpstr>LLM as a judge: Idea</vt:lpstr>
      <vt:lpstr>G-Eval: Goal</vt:lpstr>
      <vt:lpstr>Demo:  Evaluation on Prem Notebook</vt:lpstr>
      <vt:lpstr>System Architecture</vt:lpstr>
      <vt:lpstr>System Architecture: Evaluation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75</cp:revision>
  <dcterms:created xsi:type="dcterms:W3CDTF">2019-10-15T07:31:09Z</dcterms:created>
  <dcterms:modified xsi:type="dcterms:W3CDTF">2024-08-31T08:36:05Z</dcterms:modified>
</cp:coreProperties>
</file>